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416" r:id="rId2"/>
    <p:sldId id="404" r:id="rId3"/>
    <p:sldId id="421" r:id="rId4"/>
    <p:sldId id="427" r:id="rId5"/>
    <p:sldId id="409" r:id="rId6"/>
    <p:sldId id="410" r:id="rId7"/>
    <p:sldId id="411" r:id="rId8"/>
    <p:sldId id="413" r:id="rId9"/>
    <p:sldId id="422" r:id="rId10"/>
    <p:sldId id="417" r:id="rId11"/>
    <p:sldId id="418" r:id="rId12"/>
    <p:sldId id="466" r:id="rId13"/>
    <p:sldId id="426" r:id="rId14"/>
    <p:sldId id="401" r:id="rId15"/>
    <p:sldId id="408" r:id="rId16"/>
    <p:sldId id="414" r:id="rId17"/>
    <p:sldId id="429" r:id="rId18"/>
    <p:sldId id="419" r:id="rId19"/>
    <p:sldId id="430" r:id="rId20"/>
    <p:sldId id="406" r:id="rId21"/>
    <p:sldId id="420" r:id="rId22"/>
    <p:sldId id="423" r:id="rId23"/>
    <p:sldId id="415" r:id="rId24"/>
    <p:sldId id="407" r:id="rId25"/>
    <p:sldId id="412" r:id="rId26"/>
    <p:sldId id="428" r:id="rId27"/>
    <p:sldId id="403" r:id="rId28"/>
    <p:sldId id="402" r:id="rId29"/>
    <p:sldId id="424" r:id="rId30"/>
    <p:sldId id="405" r:id="rId31"/>
    <p:sldId id="440" r:id="rId32"/>
    <p:sldId id="441" r:id="rId33"/>
    <p:sldId id="442" r:id="rId34"/>
    <p:sldId id="469" r:id="rId35"/>
  </p:sldIdLst>
  <p:sldSz cx="9144000" cy="6858000" type="screen4x3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4660"/>
  </p:normalViewPr>
  <p:slideViewPr>
    <p:cSldViewPr>
      <p:cViewPr>
        <p:scale>
          <a:sx n="110" d="100"/>
          <a:sy n="110" d="100"/>
        </p:scale>
        <p:origin x="-17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5FB49-930B-4001-9D6C-5CFC6CABF8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C76D7-8558-4C59-AD49-6C738881D5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3539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4A81-0235-427C-BD12-B8CD6E92B11F}" type="datetime1">
              <a:rPr lang="ru-RU" smtClean="0"/>
              <a:pPr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BC4E-1707-4400-9B20-679FCF930A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1B82B-82C4-4E4C-B826-4904DAE2F577}" type="datetime1">
              <a:rPr lang="ru-RU" smtClean="0"/>
              <a:pPr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BC4E-1707-4400-9B20-679FCF930A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8AB7-094B-4196-AFB5-108C5E0EE0FD}" type="datetime1">
              <a:rPr lang="ru-RU" smtClean="0"/>
              <a:pPr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BC4E-1707-4400-9B20-679FCF930A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2638-D03A-49A9-BE2A-5A23C4D11F42}" type="datetime1">
              <a:rPr lang="ru-RU" smtClean="0"/>
              <a:pPr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BC4E-1707-4400-9B20-679FCF930A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5BD4A-1EEE-4BEF-A8DE-8FDF3FCDD938}" type="datetime1">
              <a:rPr lang="ru-RU" smtClean="0"/>
              <a:pPr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BC4E-1707-4400-9B20-679FCF930A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C90A-2C51-43EE-93AE-238DCAC2EB23}" type="datetime1">
              <a:rPr lang="ru-RU" smtClean="0"/>
              <a:pPr/>
              <a:t>14.02.2019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BC4E-1707-4400-9B20-679FCF930A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8664-0E05-4D3C-AED7-17125920178D}" type="datetime1">
              <a:rPr lang="ru-RU" smtClean="0"/>
              <a:pPr/>
              <a:t>14.02.2019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BC4E-1707-4400-9B20-679FCF930A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AE92F-D44C-4C90-907A-D336B7157A6B}" type="datetime1">
              <a:rPr lang="ru-RU" smtClean="0"/>
              <a:pPr/>
              <a:t>14.02.2019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BC4E-1707-4400-9B20-679FCF930A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9B39-E8BE-408C-A968-A24F791BBE5A}" type="datetime1">
              <a:rPr lang="ru-RU" smtClean="0"/>
              <a:pPr/>
              <a:t>14.02.2019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BC4E-1707-4400-9B20-679FCF930A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42366-ADCE-4E55-AA31-905CA43CCAD0}" type="datetime1">
              <a:rPr lang="ru-RU" smtClean="0"/>
              <a:pPr/>
              <a:t>14.02.2019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BC4E-1707-4400-9B20-679FCF930A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BD30-5923-4D08-8412-4683CB1F51FF}" type="datetime1">
              <a:rPr lang="ru-RU" smtClean="0"/>
              <a:pPr/>
              <a:t>14.02.2019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BC4E-1707-4400-9B20-679FCF930A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53E08-71E3-41E4-90AF-28B0B1D8B14E}" type="datetime1">
              <a:rPr lang="ru-RU" smtClean="0"/>
              <a:pPr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BC4E-1707-4400-9B20-679FCF930A1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007096" y="-22"/>
            <a:ext cx="8136904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АВТОДОРОГА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«ТВЕРЬ – РОЖДЕСТВЕНО – 1-МАЯ - ИЛЬИНСКОЕ»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A88000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1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G:\ПРОИЗВОДСТВЕННЫЙ ОТДЕЛ\!!!ФОТО ПО ОБЪЕКТАМ\Тверь-Рождествено\IMG_20181002_092205.jpg"/>
          <p:cNvPicPr>
            <a:picLocks noChangeAspect="1" noChangeArrowheads="1"/>
          </p:cNvPicPr>
          <p:nvPr/>
        </p:nvPicPr>
        <p:blipFill>
          <a:blip r:embed="rId3" cstate="print"/>
          <a:srcRect l="27819" r="32308" b="37188"/>
          <a:stretch>
            <a:fillRect/>
          </a:stretch>
        </p:blipFill>
        <p:spPr bwMode="auto">
          <a:xfrm>
            <a:off x="4868708" y="2606267"/>
            <a:ext cx="4174908" cy="3204000"/>
          </a:xfrm>
          <a:prstGeom prst="rect">
            <a:avLst/>
          </a:prstGeom>
          <a:noFill/>
        </p:spPr>
      </p:pic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1714480" y="2500307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95558"/>
            <a:ext cx="4286280" cy="321471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2771800" y="5914152"/>
            <a:ext cx="416391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10,5 км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37201558"/>
              </p:ext>
            </p:extLst>
          </p:nvPr>
        </p:nvGraphicFramePr>
        <p:xfrm>
          <a:off x="1979713" y="1028733"/>
          <a:ext cx="5744381" cy="1121664"/>
        </p:xfrm>
        <a:graphic>
          <a:graphicData uri="http://schemas.openxmlformats.org/drawingml/2006/table">
            <a:tbl>
              <a:tblPr/>
              <a:tblGrid>
                <a:gridCol w="2462806"/>
                <a:gridCol w="1726605"/>
                <a:gridCol w="1554970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«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Скайвей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118,470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11.07.2018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31.10.2018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Содержимое 2"/>
          <p:cNvSpPr txBox="1">
            <a:spLocks/>
          </p:cNvSpPr>
          <p:nvPr/>
        </p:nvSpPr>
        <p:spPr bwMode="auto">
          <a:xfrm>
            <a:off x="6084172" y="2136278"/>
            <a:ext cx="179324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sp>
        <p:nvSpPr>
          <p:cNvPr id="17" name="Содержимое 2"/>
          <p:cNvSpPr txBox="1">
            <a:spLocks/>
          </p:cNvSpPr>
          <p:nvPr/>
        </p:nvSpPr>
        <p:spPr bwMode="auto">
          <a:xfrm>
            <a:off x="2051720" y="2136278"/>
            <a:ext cx="1383579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007096" y="95229"/>
            <a:ext cx="8136904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АВТОДОРОГА  «РАМЕШКИ-МАКСАТИХА»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A88000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10</a:t>
            </a:fld>
            <a:endPara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6072198" y="1809739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1714480" y="1809739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pic>
        <p:nvPicPr>
          <p:cNvPr id="14" name="Рисунок 13" descr="IMG_20181016_1524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5" y="2274023"/>
            <a:ext cx="4262610" cy="3420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l="10938" t="22500" r="59765" b="40000"/>
          <a:stretch>
            <a:fillRect/>
          </a:stretch>
        </p:blipFill>
        <p:spPr bwMode="auto">
          <a:xfrm>
            <a:off x="357158" y="2274024"/>
            <a:ext cx="4286280" cy="3429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2483768" y="5829267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10,0 км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42318260"/>
              </p:ext>
            </p:extLst>
          </p:nvPr>
        </p:nvGraphicFramePr>
        <p:xfrm>
          <a:off x="1835696" y="740701"/>
          <a:ext cx="6315544" cy="1121664"/>
        </p:xfrm>
        <a:graphic>
          <a:graphicData uri="http://schemas.openxmlformats.org/drawingml/2006/table">
            <a:tbl>
              <a:tblPr/>
              <a:tblGrid>
                <a:gridCol w="2787152"/>
                <a:gridCol w="1800200"/>
                <a:gridCol w="172819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«Магистраль»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84,207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03.08.2018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31.10.2018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000100" y="95229"/>
            <a:ext cx="7937500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АВТОДОРОГА «БЕЖЕЦК - КЕСОВА ГОРА - КАШИН»</a:t>
            </a: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11</a:t>
            </a:fld>
            <a:endPara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ПРОИЗВОДСТВЕННЫЙ ОТДЕЛ\!!!ФОТО ПО ОБЪЕКТАМ\Бежецк - Кесова гора - Кашин\IMG-716a51e87f57c938b048f4b746b84e91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819" y="2414016"/>
            <a:ext cx="4178907" cy="3132000"/>
          </a:xfrm>
          <a:prstGeom prst="rect">
            <a:avLst/>
          </a:prstGeom>
          <a:noFill/>
        </p:spPr>
      </p:pic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6019012" y="1904991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l="2734" t="10000" r="59765" b="44375"/>
          <a:stretch>
            <a:fillRect/>
          </a:stretch>
        </p:blipFill>
        <p:spPr bwMode="auto">
          <a:xfrm>
            <a:off x="500035" y="2414017"/>
            <a:ext cx="4143404" cy="3150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Содержимое 2"/>
          <p:cNvSpPr txBox="1">
            <a:spLocks/>
          </p:cNvSpPr>
          <p:nvPr/>
        </p:nvSpPr>
        <p:spPr bwMode="auto">
          <a:xfrm>
            <a:off x="1919674" y="1952615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1800" y="5733256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17,42 км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16842929"/>
              </p:ext>
            </p:extLst>
          </p:nvPr>
        </p:nvGraphicFramePr>
        <p:xfrm>
          <a:off x="1763688" y="644691"/>
          <a:ext cx="6315544" cy="1121664"/>
        </p:xfrm>
        <a:graphic>
          <a:graphicData uri="http://schemas.openxmlformats.org/drawingml/2006/table">
            <a:tbl>
              <a:tblPr/>
              <a:tblGrid>
                <a:gridCol w="2787152"/>
                <a:gridCol w="1800200"/>
                <a:gridCol w="172819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«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ЛВ-Сервис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106,104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29.06.2018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30.09.2018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497754" y="285730"/>
            <a:ext cx="9114806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АВТОДОРОГА «ТВЕРЬ-ЛОТОШИНО-ШАХОВСКАЯ-УВАРОВКА»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A88000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12</a:t>
            </a:fld>
            <a:endPara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 bwMode="auto">
          <a:xfrm>
            <a:off x="2207706" y="2143118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 bwMode="auto">
          <a:xfrm>
            <a:off x="5953832" y="2143118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59832" y="5829267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11,0 км</a:t>
            </a:r>
          </a:p>
        </p:txBody>
      </p:sp>
      <p:pic>
        <p:nvPicPr>
          <p:cNvPr id="12" name="Рисунок 11" descr="IMG_20181205_155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2545" y="2664296"/>
            <a:ext cx="4091947" cy="3068960"/>
          </a:xfrm>
          <a:prstGeom prst="rect">
            <a:avLst/>
          </a:prstGeom>
        </p:spPr>
      </p:pic>
      <p:pic>
        <p:nvPicPr>
          <p:cNvPr id="11" name="Рисунок 10" descr="Panigino.jpg.1920x1080_q85.jpg"/>
          <p:cNvPicPr>
            <a:picLocks noChangeAspect="1"/>
          </p:cNvPicPr>
          <p:nvPr/>
        </p:nvPicPr>
        <p:blipFill rotWithShape="1">
          <a:blip r:embed="rId4" cstate="print"/>
          <a:srcRect b="37580"/>
          <a:stretch/>
        </p:blipFill>
        <p:spPr>
          <a:xfrm>
            <a:off x="1043602" y="2664296"/>
            <a:ext cx="3676704" cy="3060000"/>
          </a:xfrm>
          <a:prstGeom prst="rect">
            <a:avLst/>
          </a:prstGeom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9856469"/>
              </p:ext>
            </p:extLst>
          </p:nvPr>
        </p:nvGraphicFramePr>
        <p:xfrm>
          <a:off x="1835696" y="932723"/>
          <a:ext cx="6315544" cy="1121664"/>
        </p:xfrm>
        <a:graphic>
          <a:graphicData uri="http://schemas.openxmlformats.org/drawingml/2006/table">
            <a:tbl>
              <a:tblPr/>
              <a:tblGrid>
                <a:gridCol w="2787152"/>
                <a:gridCol w="1800200"/>
                <a:gridCol w="172819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«СК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ИнвестСтрой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114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,184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10.07.2018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31.10.2018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000100" y="44626"/>
            <a:ext cx="7937500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 smtClean="0">
                <a:solidFill>
                  <a:srgbClr val="A88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УСТРОЙСТВО ВРЕМЕННОГО ОБЪЕЗДА ПУТЕПРОВОДА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1600" b="1" dirty="0" smtClean="0">
                <a:solidFill>
                  <a:srgbClr val="A88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Г. ВЫШНИЙ ВОЛОЧЕК</a:t>
            </a: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13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9921" t="9260" r="8719" b="12687"/>
          <a:stretch>
            <a:fillRect/>
          </a:stretch>
        </p:blipFill>
        <p:spPr bwMode="auto">
          <a:xfrm>
            <a:off x="2051720" y="1881248"/>
            <a:ext cx="5253557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483768" y="5829267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11,6 км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07169520"/>
              </p:ext>
            </p:extLst>
          </p:nvPr>
        </p:nvGraphicFramePr>
        <p:xfrm>
          <a:off x="1475656" y="764704"/>
          <a:ext cx="6315544" cy="1121664"/>
        </p:xfrm>
        <a:graphic>
          <a:graphicData uri="http://schemas.openxmlformats.org/drawingml/2006/table">
            <a:tbl>
              <a:tblPr/>
              <a:tblGrid>
                <a:gridCol w="2787152"/>
                <a:gridCol w="1800200"/>
                <a:gridCol w="172819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ГУП «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Торжокское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ДРСУ»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121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,416</a:t>
                      </a:r>
                      <a:endParaRPr lang="ru-RU" sz="16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22.06.2018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30.09.2018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000100" y="-22"/>
            <a:ext cx="7937500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АВТОДОРОГА «МОСКВА - САНКТ-ПЕТЕРБУРГ» - ЧУПРИЯНОВКА - СТАРЫЙ ПОГОСТ</a:t>
            </a: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14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ska\Desktop\Калининский район\IMG_20180820_101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7889" y="2500305"/>
            <a:ext cx="4272000" cy="3204000"/>
          </a:xfrm>
          <a:prstGeom prst="rect">
            <a:avLst/>
          </a:prstGeom>
          <a:noFill/>
        </p:spPr>
      </p:pic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6072198" y="2000242"/>
            <a:ext cx="1714512" cy="35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1919674" y="2000242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 l="19922" t="30000" r="45312" b="27500"/>
          <a:stretch>
            <a:fillRect/>
          </a:stretch>
        </p:blipFill>
        <p:spPr bwMode="auto">
          <a:xfrm>
            <a:off x="428597" y="2500307"/>
            <a:ext cx="4207487" cy="321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555776" y="5829267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2,9 км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58744890"/>
              </p:ext>
            </p:extLst>
          </p:nvPr>
        </p:nvGraphicFramePr>
        <p:xfrm>
          <a:off x="1835696" y="932723"/>
          <a:ext cx="6315544" cy="1121664"/>
        </p:xfrm>
        <a:graphic>
          <a:graphicData uri="http://schemas.openxmlformats.org/drawingml/2006/table">
            <a:tbl>
              <a:tblPr/>
              <a:tblGrid>
                <a:gridCol w="2787152"/>
                <a:gridCol w="1800200"/>
                <a:gridCol w="172819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«Тверская магистраль»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,129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29.06.2018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30.09.2018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007096" y="116634"/>
            <a:ext cx="8136904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АВТОДОРОГА «ГЛАЗКОВО - МУХИНО»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A88000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15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глазково мухино.jpg"/>
          <p:cNvPicPr>
            <a:picLocks noChangeAspect="1"/>
          </p:cNvPicPr>
          <p:nvPr/>
        </p:nvPicPr>
        <p:blipFill>
          <a:blip r:embed="rId3" cstate="print"/>
          <a:srcRect l="8563" r="26605" b="2139"/>
          <a:stretch>
            <a:fillRect/>
          </a:stretch>
        </p:blipFill>
        <p:spPr>
          <a:xfrm>
            <a:off x="4644008" y="2276872"/>
            <a:ext cx="4436100" cy="3348000"/>
          </a:xfrm>
          <a:prstGeom prst="rect">
            <a:avLst/>
          </a:prstGeom>
        </p:spPr>
      </p:pic>
      <p:sp>
        <p:nvSpPr>
          <p:cNvPr id="13" name="Содержимое 2"/>
          <p:cNvSpPr txBox="1">
            <a:spLocks/>
          </p:cNvSpPr>
          <p:nvPr/>
        </p:nvSpPr>
        <p:spPr bwMode="auto">
          <a:xfrm>
            <a:off x="6025840" y="1809739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 l="17187" t="18750" r="48828" b="38125"/>
          <a:stretch>
            <a:fillRect/>
          </a:stretch>
        </p:blipFill>
        <p:spPr bwMode="auto">
          <a:xfrm>
            <a:off x="357162" y="2276873"/>
            <a:ext cx="4233477" cy="335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Содержимое 2"/>
          <p:cNvSpPr txBox="1">
            <a:spLocks/>
          </p:cNvSpPr>
          <p:nvPr/>
        </p:nvSpPr>
        <p:spPr bwMode="auto">
          <a:xfrm>
            <a:off x="1775658" y="1809739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99792" y="5733256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6,5 км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49393369"/>
              </p:ext>
            </p:extLst>
          </p:nvPr>
        </p:nvGraphicFramePr>
        <p:xfrm>
          <a:off x="1979712" y="740701"/>
          <a:ext cx="6315544" cy="1121664"/>
        </p:xfrm>
        <a:graphic>
          <a:graphicData uri="http://schemas.openxmlformats.org/drawingml/2006/table">
            <a:tbl>
              <a:tblPr/>
              <a:tblGrid>
                <a:gridCol w="2787152"/>
                <a:gridCol w="1800200"/>
                <a:gridCol w="172819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«СК «БАУ»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43,726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10.07.2018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31.10.2018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16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4" name="Заголовок 20"/>
          <p:cNvSpPr txBox="1">
            <a:spLocks/>
          </p:cNvSpPr>
          <p:nvPr/>
        </p:nvSpPr>
        <p:spPr>
          <a:xfrm>
            <a:off x="1187624" y="-22"/>
            <a:ext cx="7560840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АВТОДОРОГА «ВЫШНИЙ ВОЛОЧЕК – ЕРМОЛКИНО – ПОЧИНОК»</a:t>
            </a:r>
          </a:p>
        </p:txBody>
      </p:sp>
      <p:pic>
        <p:nvPicPr>
          <p:cNvPr id="7171" name="Picture 3" descr="G:\ПРОИЗВОДСТВЕННЫЙ ОТДЕЛ\!!!ФОТО ПО ОБЪЕКТАМ\Ермолкино\IMG-20181023-WA0013.jpg"/>
          <p:cNvPicPr>
            <a:picLocks noChangeAspect="1" noChangeArrowheads="1"/>
          </p:cNvPicPr>
          <p:nvPr/>
        </p:nvPicPr>
        <p:blipFill>
          <a:blip r:embed="rId3" cstate="print"/>
          <a:srcRect l="7441" t="19844" r="12563"/>
          <a:stretch>
            <a:fillRect/>
          </a:stretch>
        </p:blipFill>
        <p:spPr bwMode="auto">
          <a:xfrm>
            <a:off x="4786890" y="2415765"/>
            <a:ext cx="4263449" cy="3204000"/>
          </a:xfrm>
          <a:prstGeom prst="rect">
            <a:avLst/>
          </a:prstGeom>
          <a:noFill/>
        </p:spPr>
      </p:pic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5986165" y="1952615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pic>
        <p:nvPicPr>
          <p:cNvPr id="13314" name="Picture 2" descr="\\dtdf-2008\DiskH\ПРОИЗВОДСТВЕННЫЙ ОТДЕЛ\!!!ФОТО ПО ОБЪЕКТАМ\Ермолкино\до производства работ\20180419_181615.jpg"/>
          <p:cNvPicPr>
            <a:picLocks noChangeAspect="1" noChangeArrowheads="1"/>
          </p:cNvPicPr>
          <p:nvPr/>
        </p:nvPicPr>
        <p:blipFill>
          <a:blip r:embed="rId4" cstate="print"/>
          <a:srcRect t="7078" r="31222"/>
          <a:stretch>
            <a:fillRect/>
          </a:stretch>
        </p:blipFill>
        <p:spPr bwMode="auto">
          <a:xfrm>
            <a:off x="413287" y="2405056"/>
            <a:ext cx="4230119" cy="3214711"/>
          </a:xfrm>
          <a:prstGeom prst="rect">
            <a:avLst/>
          </a:prstGeom>
          <a:noFill/>
        </p:spPr>
      </p:pic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1847666" y="1952615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27784" y="5733256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5,4 км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34994290"/>
              </p:ext>
            </p:extLst>
          </p:nvPr>
        </p:nvGraphicFramePr>
        <p:xfrm>
          <a:off x="1835696" y="836712"/>
          <a:ext cx="6315544" cy="1121664"/>
        </p:xfrm>
        <a:graphic>
          <a:graphicData uri="http://schemas.openxmlformats.org/drawingml/2006/table">
            <a:tbl>
              <a:tblPr/>
              <a:tblGrid>
                <a:gridCol w="2787152"/>
                <a:gridCol w="1800200"/>
                <a:gridCol w="172819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«Элит Строй»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</a:t>
                      </a:r>
                      <a:r>
                        <a:rPr lang="ru-RU" sz="16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,642</a:t>
                      </a:r>
                      <a:endParaRPr lang="ru-RU" sz="1600" b="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11.09.2018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31.10.2018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17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4" name="Заголовок 20"/>
          <p:cNvSpPr txBox="1">
            <a:spLocks/>
          </p:cNvSpPr>
          <p:nvPr/>
        </p:nvSpPr>
        <p:spPr>
          <a:xfrm>
            <a:off x="1259632" y="188642"/>
            <a:ext cx="7560840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АВТОДОРОГА «ТОРЖОК - ЯКОНОВО»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6025840" y="1904991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b="10703"/>
          <a:stretch>
            <a:fillRect/>
          </a:stretch>
        </p:blipFill>
        <p:spPr bwMode="auto">
          <a:xfrm>
            <a:off x="467544" y="2421232"/>
            <a:ext cx="4622641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1919674" y="1904991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43808" y="5733256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10,0 км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3092" y="2409682"/>
            <a:ext cx="4143404" cy="310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74258366"/>
              </p:ext>
            </p:extLst>
          </p:nvPr>
        </p:nvGraphicFramePr>
        <p:xfrm>
          <a:off x="1691680" y="836712"/>
          <a:ext cx="6315544" cy="1121664"/>
        </p:xfrm>
        <a:graphic>
          <a:graphicData uri="http://schemas.openxmlformats.org/drawingml/2006/table">
            <a:tbl>
              <a:tblPr/>
              <a:tblGrid>
                <a:gridCol w="2787152"/>
                <a:gridCol w="1800200"/>
                <a:gridCol w="172819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АО «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Лихославльавтодор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69,882</a:t>
                      </a:r>
                      <a:endParaRPr lang="ru-RU" sz="16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08.10.2018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30.11.2018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000100" y="190480"/>
            <a:ext cx="7937500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АВТОДОРОГА «ПАВЛОВСКОЕ - ЛЕУШИНО»</a:t>
            </a: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18</a:t>
            </a:fld>
            <a:endPara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павловское леушин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5" y="2517976"/>
            <a:ext cx="4272000" cy="3204000"/>
          </a:xfrm>
          <a:prstGeom prst="rect">
            <a:avLst/>
          </a:prstGeom>
        </p:spPr>
      </p:pic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6025840" y="2000242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pic>
        <p:nvPicPr>
          <p:cNvPr id="14338" name="Picture 2" descr="\\dtdf-2008\DiskH\ПРОИЗВОДСТВЕННЫЙ ОТДЕЛ\!!!ФОТО ПО ОБЪЕКТАМ\Павловское - Леушино\IMG_20180719_0959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518547"/>
            <a:ext cx="4286280" cy="3214711"/>
          </a:xfrm>
          <a:prstGeom prst="rect">
            <a:avLst/>
          </a:prstGeom>
          <a:noFill/>
        </p:spPr>
      </p:pic>
      <p:sp>
        <p:nvSpPr>
          <p:cNvPr id="13" name="Содержимое 2"/>
          <p:cNvSpPr txBox="1">
            <a:spLocks/>
          </p:cNvSpPr>
          <p:nvPr/>
        </p:nvSpPr>
        <p:spPr bwMode="auto">
          <a:xfrm>
            <a:off x="1847666" y="2000242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99792" y="5925277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5,5 км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92893459"/>
              </p:ext>
            </p:extLst>
          </p:nvPr>
        </p:nvGraphicFramePr>
        <p:xfrm>
          <a:off x="1835696" y="836712"/>
          <a:ext cx="6315544" cy="1121664"/>
        </p:xfrm>
        <a:graphic>
          <a:graphicData uri="http://schemas.openxmlformats.org/drawingml/2006/table">
            <a:tbl>
              <a:tblPr/>
              <a:tblGrid>
                <a:gridCol w="2787152"/>
                <a:gridCol w="1800200"/>
                <a:gridCol w="172819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ГУП «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Калязинское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ДРСУ»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27,103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13.07.2018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31.10.2018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19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4" name="Заголовок 20"/>
          <p:cNvSpPr txBox="1">
            <a:spLocks/>
          </p:cNvSpPr>
          <p:nvPr/>
        </p:nvSpPr>
        <p:spPr>
          <a:xfrm>
            <a:off x="1187624" y="95229"/>
            <a:ext cx="7560840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АВТОДОРОГА «КАБЛУКОВО-ЗАБОРОВЬЕ-ТУРБАЗА ЛИСИЦКИЙ БОР »</a:t>
            </a: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2843808" y="692696"/>
            <a:ext cx="331635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6097848" y="2143118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1857356" y="2143118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pic>
        <p:nvPicPr>
          <p:cNvPr id="12" name="Picture 4" descr="D:\АВГУСТ ФОТО\лисбор\SUNP0016.JPG"/>
          <p:cNvPicPr>
            <a:picLocks noChangeAspect="1" noChangeArrowheads="1"/>
          </p:cNvPicPr>
          <p:nvPr/>
        </p:nvPicPr>
        <p:blipFill>
          <a:blip r:embed="rId3" cstate="print"/>
          <a:srcRect r="5617" b="10966"/>
          <a:stretch>
            <a:fillRect/>
          </a:stretch>
        </p:blipFill>
        <p:spPr bwMode="auto">
          <a:xfrm>
            <a:off x="312853" y="2636912"/>
            <a:ext cx="444158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699792" y="5829267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11,6 км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8" y="2660851"/>
            <a:ext cx="4175999" cy="31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71580492"/>
              </p:ext>
            </p:extLst>
          </p:nvPr>
        </p:nvGraphicFramePr>
        <p:xfrm>
          <a:off x="1763688" y="1028733"/>
          <a:ext cx="6315544" cy="1121664"/>
        </p:xfrm>
        <a:graphic>
          <a:graphicData uri="http://schemas.openxmlformats.org/drawingml/2006/table">
            <a:tbl>
              <a:tblPr/>
              <a:tblGrid>
                <a:gridCol w="2787152"/>
                <a:gridCol w="1800200"/>
                <a:gridCol w="172819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«ТВ-Регион»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73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,589</a:t>
                      </a:r>
                      <a:endParaRPr lang="ru-RU" sz="1600" kern="12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07.09.2018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31.10.2018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000100" y="44626"/>
            <a:ext cx="7937500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АВТОДОРОГА «ПОДЪЕЗД К ГОРОДУ НЕЛИДОВО»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A88000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6084168" y="1628802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2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ska\Desktop\Калининский район\IMG_20180828_110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8000" y="2132856"/>
            <a:ext cx="4236488" cy="3312000"/>
          </a:xfrm>
          <a:prstGeom prst="rect">
            <a:avLst/>
          </a:prstGeom>
          <a:noFill/>
        </p:spPr>
      </p:pic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1731295" y="1632222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pic>
        <p:nvPicPr>
          <p:cNvPr id="14" name="Picture 4" descr="C:\Users\ska\Desktop\Нелидово.png"/>
          <p:cNvPicPr>
            <a:picLocks noChangeAspect="1" noChangeArrowheads="1"/>
          </p:cNvPicPr>
          <p:nvPr/>
        </p:nvPicPr>
        <p:blipFill>
          <a:blip r:embed="rId4" cstate="print"/>
          <a:srcRect l="12898" t="10582" r="26909" b="4089"/>
          <a:stretch>
            <a:fillRect/>
          </a:stretch>
        </p:blipFill>
        <p:spPr bwMode="auto">
          <a:xfrm>
            <a:off x="179512" y="2132856"/>
            <a:ext cx="4357718" cy="334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411760" y="5637245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2,8 км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78927138"/>
              </p:ext>
            </p:extLst>
          </p:nvPr>
        </p:nvGraphicFramePr>
        <p:xfrm>
          <a:off x="1763688" y="548680"/>
          <a:ext cx="5744381" cy="1121664"/>
        </p:xfrm>
        <a:graphic>
          <a:graphicData uri="http://schemas.openxmlformats.org/drawingml/2006/table">
            <a:tbl>
              <a:tblPr/>
              <a:tblGrid>
                <a:gridCol w="2462806"/>
                <a:gridCol w="1726605"/>
                <a:gridCol w="1554970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«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Дорсервис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,041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03.07.2018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31.10.2018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000100" y="285733"/>
            <a:ext cx="7937500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АВТОДОРОГА «МИХАЙЛОВСКОЕ-ВЛАСЬЕВО-ВИШНЯКОВО»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A88000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20</a:t>
            </a:fld>
            <a:endPara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5953832" y="2000242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1857356" y="2000242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589"/>
          <a:stretch/>
        </p:blipFill>
        <p:spPr bwMode="auto">
          <a:xfrm>
            <a:off x="500034" y="2476493"/>
            <a:ext cx="4140000" cy="32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t="19050" b="23799"/>
          <a:stretch>
            <a:fillRect/>
          </a:stretch>
        </p:blipFill>
        <p:spPr bwMode="auto">
          <a:xfrm>
            <a:off x="4714880" y="2558388"/>
            <a:ext cx="4251941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2555776" y="5925277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2,7 км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37805800"/>
              </p:ext>
            </p:extLst>
          </p:nvPr>
        </p:nvGraphicFramePr>
        <p:xfrm>
          <a:off x="1619672" y="836712"/>
          <a:ext cx="6315544" cy="1121664"/>
        </p:xfrm>
        <a:graphic>
          <a:graphicData uri="http://schemas.openxmlformats.org/drawingml/2006/table">
            <a:tbl>
              <a:tblPr/>
              <a:tblGrid>
                <a:gridCol w="2787152"/>
                <a:gridCol w="1800200"/>
                <a:gridCol w="172819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«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Скайвей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12,539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10.07.2018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31.10.2018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007096" y="95229"/>
            <a:ext cx="8136904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АВТОДОРОГА  «НИКОЛЬСКОЕ-ПОПОВСКОЕ»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A88000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21</a:t>
            </a:fld>
            <a:endPara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6072198" y="1857366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1847666" y="1857366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pic>
        <p:nvPicPr>
          <p:cNvPr id="15" name="Picture 2" descr="G:\ПРОИЗВОДСТВЕННЫЙ ОТДЕЛ\!!!ФОТО ПО ОБЪЕКТАМ\Никольское\IMG-20181012-WA0055.jpg"/>
          <p:cNvPicPr>
            <a:picLocks noChangeAspect="1" noChangeArrowheads="1"/>
          </p:cNvPicPr>
          <p:nvPr/>
        </p:nvPicPr>
        <p:blipFill>
          <a:blip r:embed="rId3" cstate="print"/>
          <a:srcRect r="33854" b="63056"/>
          <a:stretch>
            <a:fillRect/>
          </a:stretch>
        </p:blipFill>
        <p:spPr bwMode="auto">
          <a:xfrm>
            <a:off x="4788025" y="2372249"/>
            <a:ext cx="4254171" cy="3168000"/>
          </a:xfrm>
          <a:prstGeom prst="rect">
            <a:avLst/>
          </a:prstGeom>
          <a:noFill/>
        </p:spPr>
      </p:pic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614" b="10256"/>
          <a:stretch>
            <a:fillRect/>
          </a:stretch>
        </p:blipFill>
        <p:spPr bwMode="auto">
          <a:xfrm>
            <a:off x="357158" y="2345460"/>
            <a:ext cx="4286280" cy="321471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2555776" y="5733256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1,9 км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06543112"/>
              </p:ext>
            </p:extLst>
          </p:nvPr>
        </p:nvGraphicFramePr>
        <p:xfrm>
          <a:off x="1691680" y="740701"/>
          <a:ext cx="6315544" cy="1121664"/>
        </p:xfrm>
        <a:graphic>
          <a:graphicData uri="http://schemas.openxmlformats.org/drawingml/2006/table">
            <a:tbl>
              <a:tblPr/>
              <a:tblGrid>
                <a:gridCol w="2787152"/>
                <a:gridCol w="1800200"/>
                <a:gridCol w="172819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«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Скайвей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12,770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10.07.2018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31.10.2018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971600" y="188642"/>
            <a:ext cx="7776864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АВТОДОРОГА «ХОРОШЕВО-ПИРЮТИНО»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A88000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22</a:t>
            </a:fld>
            <a:endPara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5929322" y="2000242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 bwMode="auto">
          <a:xfrm>
            <a:off x="1847666" y="2000242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pic>
        <p:nvPicPr>
          <p:cNvPr id="12" name="Рисунок 11" descr="пирютино.jpg"/>
          <p:cNvPicPr>
            <a:picLocks noChangeAspect="1"/>
          </p:cNvPicPr>
          <p:nvPr/>
        </p:nvPicPr>
        <p:blipFill>
          <a:blip r:embed="rId3" cstate="print"/>
          <a:srcRect l="11447" t="9616" r="4743" b="8217"/>
          <a:stretch>
            <a:fillRect/>
          </a:stretch>
        </p:blipFill>
        <p:spPr>
          <a:xfrm>
            <a:off x="4811945" y="2500307"/>
            <a:ext cx="4080539" cy="3214711"/>
          </a:xfrm>
          <a:prstGeom prst="rect">
            <a:avLst/>
          </a:prstGeom>
        </p:spPr>
      </p:pic>
      <p:pic>
        <p:nvPicPr>
          <p:cNvPr id="14" name="Picture 8" descr="C:\Users\ska\Desktop\Тракт.png"/>
          <p:cNvPicPr>
            <a:picLocks noChangeAspect="1" noChangeArrowheads="1"/>
          </p:cNvPicPr>
          <p:nvPr/>
        </p:nvPicPr>
        <p:blipFill>
          <a:blip r:embed="rId4" cstate="print"/>
          <a:srcRect l="22571" t="42332" r="47331" b="12025"/>
          <a:stretch>
            <a:fillRect/>
          </a:stretch>
        </p:blipFill>
        <p:spPr bwMode="auto">
          <a:xfrm>
            <a:off x="445140" y="2492896"/>
            <a:ext cx="4270876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699792" y="5925277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0,7 км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85256985"/>
              </p:ext>
            </p:extLst>
          </p:nvPr>
        </p:nvGraphicFramePr>
        <p:xfrm>
          <a:off x="1907704" y="836712"/>
          <a:ext cx="6315544" cy="1121664"/>
        </p:xfrm>
        <a:graphic>
          <a:graphicData uri="http://schemas.openxmlformats.org/drawingml/2006/table">
            <a:tbl>
              <a:tblPr/>
              <a:tblGrid>
                <a:gridCol w="2787152"/>
                <a:gridCol w="1800200"/>
                <a:gridCol w="172819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СУ-845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4,983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03.08.2018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31.10.2018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115616" y="190480"/>
            <a:ext cx="7776864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АВТОДОРОГА «ОСТАШКОВ - ВОЛГОВЕРХОВЬЕ»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A88000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23</a:t>
            </a:fld>
            <a:endPara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G:\ПРОИЗВОДСТВЕННЫЙ ОТДЕЛ\!!!ФОТО ПО ОБЪЕКТАМ\Волговерховье\20181014_151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3704" y="2589983"/>
            <a:ext cx="4175999" cy="3132000"/>
          </a:xfrm>
          <a:prstGeom prst="rect">
            <a:avLst/>
          </a:prstGeom>
          <a:noFill/>
        </p:spPr>
      </p:pic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6156176" y="2095491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 bwMode="auto">
          <a:xfrm>
            <a:off x="1847666" y="2095491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pic>
        <p:nvPicPr>
          <p:cNvPr id="6146" name="Picture 2" descr="C:\Users\igv\Downloads\DSCF0049.JPG"/>
          <p:cNvPicPr>
            <a:picLocks noChangeAspect="1" noChangeArrowheads="1"/>
          </p:cNvPicPr>
          <p:nvPr/>
        </p:nvPicPr>
        <p:blipFill>
          <a:blip r:embed="rId4" cstate="print"/>
          <a:srcRect r="27171" b="27023"/>
          <a:stretch>
            <a:fillRect/>
          </a:stretch>
        </p:blipFill>
        <p:spPr bwMode="auto">
          <a:xfrm>
            <a:off x="461593" y="2589984"/>
            <a:ext cx="4182415" cy="314327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699792" y="5925277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10,4 км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42556927"/>
              </p:ext>
            </p:extLst>
          </p:nvPr>
        </p:nvGraphicFramePr>
        <p:xfrm>
          <a:off x="1835696" y="932723"/>
          <a:ext cx="6315544" cy="1121664"/>
        </p:xfrm>
        <a:graphic>
          <a:graphicData uri="http://schemas.openxmlformats.org/drawingml/2006/table">
            <a:tbl>
              <a:tblPr/>
              <a:tblGrid>
                <a:gridCol w="2787152"/>
                <a:gridCol w="1800200"/>
                <a:gridCol w="172819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ЗАО «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Лихославльавтодор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68,784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07.09.2018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31.10.2018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007096" y="260653"/>
            <a:ext cx="8136904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АВТОДОРОГА «ТОРЖОК – ВЫСОКОЕ – БЕРНОВО – СТАРИЦА»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A88000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24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ska\Desktop\Калининский район\IMG-20180905-WA0002.jpg"/>
          <p:cNvPicPr>
            <a:picLocks noChangeAspect="1" noChangeArrowheads="1"/>
          </p:cNvPicPr>
          <p:nvPr/>
        </p:nvPicPr>
        <p:blipFill>
          <a:blip r:embed="rId3" cstate="print"/>
          <a:srcRect t="16791" b="28257"/>
          <a:stretch>
            <a:fillRect/>
          </a:stretch>
        </p:blipFill>
        <p:spPr bwMode="auto">
          <a:xfrm>
            <a:off x="5035398" y="2602545"/>
            <a:ext cx="3929090" cy="2878835"/>
          </a:xfrm>
          <a:prstGeom prst="rect">
            <a:avLst/>
          </a:prstGeom>
          <a:noFill/>
        </p:spPr>
      </p:pic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6169856" y="2095491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2207706" y="2143118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pic>
        <p:nvPicPr>
          <p:cNvPr id="1026" name="Picture 2" descr="\\dtdf-2008\DiskH\ПРОИЗВОДСТВЕННЫЙ ОТДЕЛ\Для презентации. Реализация программы дор. работ 18 г\Берново\DSCF0067.JPG"/>
          <p:cNvPicPr>
            <a:picLocks noChangeAspect="1" noChangeArrowheads="1"/>
          </p:cNvPicPr>
          <p:nvPr/>
        </p:nvPicPr>
        <p:blipFill>
          <a:blip r:embed="rId4" cstate="print"/>
          <a:srcRect r="2195" b="9285"/>
          <a:stretch>
            <a:fillRect/>
          </a:stretch>
        </p:blipFill>
        <p:spPr bwMode="auto">
          <a:xfrm>
            <a:off x="764038" y="2602547"/>
            <a:ext cx="4139999" cy="28800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843808" y="5733256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15,2 км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99440164"/>
              </p:ext>
            </p:extLst>
          </p:nvPr>
        </p:nvGraphicFramePr>
        <p:xfrm>
          <a:off x="1619672" y="932723"/>
          <a:ext cx="6315544" cy="1121664"/>
        </p:xfrm>
        <a:graphic>
          <a:graphicData uri="http://schemas.openxmlformats.org/drawingml/2006/table">
            <a:tbl>
              <a:tblPr/>
              <a:tblGrid>
                <a:gridCol w="2787152"/>
                <a:gridCol w="1800200"/>
                <a:gridCol w="172819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ГУП «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Торжокское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ДРСУ»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90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,441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10.07.2018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31.10.2018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000100" y="190480"/>
            <a:ext cx="7937500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АВТОДОРОГА «ИВАНОВО – СУКОВО - ДЮДИКОВО»</a:t>
            </a: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25</a:t>
            </a:fld>
            <a:endPara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_20181017_120407_HDR.jpg"/>
          <p:cNvPicPr>
            <a:picLocks noChangeAspect="1"/>
          </p:cNvPicPr>
          <p:nvPr/>
        </p:nvPicPr>
        <p:blipFill>
          <a:blip r:embed="rId3" cstate="print"/>
          <a:srcRect l="24162" t="23578" r="33650" b="18089"/>
          <a:stretch>
            <a:fillRect/>
          </a:stretch>
        </p:blipFill>
        <p:spPr>
          <a:xfrm>
            <a:off x="4786314" y="2422156"/>
            <a:ext cx="4071966" cy="3167085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6025840" y="1952615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1919674" y="1952615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15816" y="5829267"/>
            <a:ext cx="4034158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4,1 км</a:t>
            </a:r>
          </a:p>
        </p:txBody>
      </p:sp>
      <p:pic>
        <p:nvPicPr>
          <p:cNvPr id="1026" name="Picture 2" descr="G:\ПРОИЗВОДСТВЕННЫЙ ОТДЕЛ\Шепелев\ПОХОЖИЕ\Дюдиков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420888"/>
            <a:ext cx="4223626" cy="3168000"/>
          </a:xfrm>
          <a:prstGeom prst="rect">
            <a:avLst/>
          </a:prstGeom>
          <a:noFill/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67803391"/>
              </p:ext>
            </p:extLst>
          </p:nvPr>
        </p:nvGraphicFramePr>
        <p:xfrm>
          <a:off x="1763688" y="836712"/>
          <a:ext cx="6315544" cy="1121664"/>
        </p:xfrm>
        <a:graphic>
          <a:graphicData uri="http://schemas.openxmlformats.org/drawingml/2006/table">
            <a:tbl>
              <a:tblPr/>
              <a:tblGrid>
                <a:gridCol w="2787152"/>
                <a:gridCol w="1800200"/>
                <a:gridCol w="172819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</a:t>
                      </a:r>
                      <a:r>
                        <a:rPr lang="ru-RU" sz="1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ЛВ-Сервис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37,414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03.07.2018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30.09.2018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187624" y="95229"/>
            <a:ext cx="7776864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АВТОДОРОГА «ПОДЪЕЗД К МЕМОРИАЛУ «КСТЫ»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A88000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26</a:t>
            </a:fld>
            <a:endPara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 bwMode="auto">
          <a:xfrm>
            <a:off x="1991682" y="1809739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 bwMode="auto">
          <a:xfrm>
            <a:off x="6012160" y="1809739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pic>
        <p:nvPicPr>
          <p:cNvPr id="11" name="Picture 4" descr="G:\ПРОИЗВОДСТВЕННЫЙ ОТДЕЛ\Шепелев\Фото презентация 2018\Подъезд к мемориалу Ксты\свпд 20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7" y="2276872"/>
            <a:ext cx="4247723" cy="33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igv\Downloads\IMG-20181129-WA0006.jpg"/>
          <p:cNvPicPr>
            <a:picLocks noChangeAspect="1" noChangeArrowheads="1"/>
          </p:cNvPicPr>
          <p:nvPr/>
        </p:nvPicPr>
        <p:blipFill>
          <a:blip r:embed="rId4" cstate="print"/>
          <a:srcRect l="12500" r="35351" b="23958"/>
          <a:stretch>
            <a:fillRect/>
          </a:stretch>
        </p:blipFill>
        <p:spPr bwMode="auto">
          <a:xfrm>
            <a:off x="4786314" y="2276874"/>
            <a:ext cx="4143404" cy="339852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555776" y="5829267"/>
            <a:ext cx="4105596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2,7 км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73214075"/>
              </p:ext>
            </p:extLst>
          </p:nvPr>
        </p:nvGraphicFramePr>
        <p:xfrm>
          <a:off x="1907704" y="740701"/>
          <a:ext cx="6315544" cy="1121664"/>
        </p:xfrm>
        <a:graphic>
          <a:graphicData uri="http://schemas.openxmlformats.org/drawingml/2006/table">
            <a:tbl>
              <a:tblPr/>
              <a:tblGrid>
                <a:gridCol w="2787152"/>
                <a:gridCol w="1800200"/>
                <a:gridCol w="172819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«СК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ИнвестСтрой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21,290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17.07.2018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31.10.2018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098996" y="95229"/>
            <a:ext cx="7937500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АВТОДОРОГА «ТВЕРЬ - ТУРГИНОВО» - КРАСНАЯ НОВЬ (ДОМОТКАНОВО)</a:t>
            </a:r>
            <a:endParaRPr lang="ru-RU" sz="2000" b="1" dirty="0">
              <a:solidFill>
                <a:srgbClr val="A88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27</a:t>
            </a:fld>
            <a:endPara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ska\Desktop\Калининский район\IMG_20180827_111616.jpg"/>
          <p:cNvPicPr>
            <a:picLocks noChangeAspect="1" noChangeArrowheads="1"/>
          </p:cNvPicPr>
          <p:nvPr/>
        </p:nvPicPr>
        <p:blipFill rotWithShape="1">
          <a:blip r:embed="rId3" cstate="print"/>
          <a:srcRect l="5259" t="11255" r="3830" b="41139"/>
          <a:stretch/>
        </p:blipFill>
        <p:spPr bwMode="auto">
          <a:xfrm>
            <a:off x="4716304" y="2511016"/>
            <a:ext cx="4248184" cy="3204000"/>
          </a:xfrm>
          <a:prstGeom prst="rect">
            <a:avLst/>
          </a:prstGeom>
          <a:noFill/>
        </p:spPr>
      </p:pic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6012160" y="2060850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 l="18359" t="20625" r="48437" b="38750"/>
          <a:stretch>
            <a:fillRect/>
          </a:stretch>
        </p:blipFill>
        <p:spPr bwMode="auto">
          <a:xfrm>
            <a:off x="440157" y="2500307"/>
            <a:ext cx="4203851" cy="321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1919674" y="2060850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55776" y="5829267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3,7 км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69304949"/>
              </p:ext>
            </p:extLst>
          </p:nvPr>
        </p:nvGraphicFramePr>
        <p:xfrm>
          <a:off x="1691680" y="1028733"/>
          <a:ext cx="6315544" cy="1121664"/>
        </p:xfrm>
        <a:graphic>
          <a:graphicData uri="http://schemas.openxmlformats.org/drawingml/2006/table">
            <a:tbl>
              <a:tblPr/>
              <a:tblGrid>
                <a:gridCol w="2787152"/>
                <a:gridCol w="1800200"/>
                <a:gridCol w="172819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«ДУ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Гражданстрой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24,920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03.07.2018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30.09.2018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000100" y="190480"/>
            <a:ext cx="7937500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АВТОДОРОГА «САВВАТЬЕВО – ПОДДУБЬЕ - ОРША»</a:t>
            </a: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28</a:t>
            </a:fld>
            <a:endPara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ska\Desktop\Калининский район\IMG_20180830_104006_H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2420888"/>
            <a:ext cx="4464000" cy="3348000"/>
          </a:xfrm>
          <a:prstGeom prst="rect">
            <a:avLst/>
          </a:prstGeom>
          <a:noFill/>
        </p:spPr>
      </p:pic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6025840" y="1904991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pic>
        <p:nvPicPr>
          <p:cNvPr id="12" name="Рисунок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002" t="12500" b="13068"/>
          <a:stretch/>
        </p:blipFill>
        <p:spPr bwMode="auto">
          <a:xfrm>
            <a:off x="357158" y="2420889"/>
            <a:ext cx="4143404" cy="33575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3" name="Содержимое 2"/>
          <p:cNvSpPr txBox="1">
            <a:spLocks/>
          </p:cNvSpPr>
          <p:nvPr/>
        </p:nvSpPr>
        <p:spPr bwMode="auto">
          <a:xfrm>
            <a:off x="1835696" y="1904991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3768" y="5925277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5,0 км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18573283"/>
              </p:ext>
            </p:extLst>
          </p:nvPr>
        </p:nvGraphicFramePr>
        <p:xfrm>
          <a:off x="1547664" y="740701"/>
          <a:ext cx="6315544" cy="1121664"/>
        </p:xfrm>
        <a:graphic>
          <a:graphicData uri="http://schemas.openxmlformats.org/drawingml/2006/table">
            <a:tbl>
              <a:tblPr/>
              <a:tblGrid>
                <a:gridCol w="2787152"/>
                <a:gridCol w="1800200"/>
                <a:gridCol w="172819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«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Скайвей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,242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29.06.2018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30.09.2018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043608" y="95229"/>
            <a:ext cx="7776864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АВТОДОРОГА «ПОДЪЕЗД К </a:t>
            </a: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Д. НИКОЛА - МАЛИЦА</a:t>
            </a: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A88000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29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D:\ПМА\МОИ ОБЪЕКТЫ\Николо-Малица\SS1022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299" y="2420887"/>
            <a:ext cx="4068000" cy="33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одержимое 2"/>
          <p:cNvSpPr txBox="1">
            <a:spLocks/>
          </p:cNvSpPr>
          <p:nvPr/>
        </p:nvSpPr>
        <p:spPr bwMode="auto">
          <a:xfrm>
            <a:off x="2063690" y="1904991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pic>
        <p:nvPicPr>
          <p:cNvPr id="14" name="Рисунок 13" descr="D:\ПМА\МОИ ОБЪЕКТЫ\Николо-Малица\Фото\IMG_20181107_1427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496" y="2420888"/>
            <a:ext cx="4176000" cy="33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одержимое 2"/>
          <p:cNvSpPr txBox="1">
            <a:spLocks/>
          </p:cNvSpPr>
          <p:nvPr/>
        </p:nvSpPr>
        <p:spPr bwMode="auto">
          <a:xfrm>
            <a:off x="6025840" y="1904991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83768" y="5925277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0,3 км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01679122"/>
              </p:ext>
            </p:extLst>
          </p:nvPr>
        </p:nvGraphicFramePr>
        <p:xfrm>
          <a:off x="1763688" y="740701"/>
          <a:ext cx="6315544" cy="1121664"/>
        </p:xfrm>
        <a:graphic>
          <a:graphicData uri="http://schemas.openxmlformats.org/drawingml/2006/table">
            <a:tbl>
              <a:tblPr/>
              <a:tblGrid>
                <a:gridCol w="2787152"/>
                <a:gridCol w="1800200"/>
                <a:gridCol w="172819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Главдорстрой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2,053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24.08.2018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31.10.2018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000100" y="-71479"/>
            <a:ext cx="7937500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АВТОДОРОГА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«МОСКВА - САНКТ-ПЕТЕРБУРГ – КОНАКОВО - ИВАНЬКОВО»</a:t>
            </a: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3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 bwMode="auto">
          <a:xfrm>
            <a:off x="5924139" y="1952615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 bwMode="auto">
          <a:xfrm>
            <a:off x="1763688" y="1952615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20703" t="23125" r="34765" b="19375"/>
          <a:stretch>
            <a:fillRect/>
          </a:stretch>
        </p:blipFill>
        <p:spPr bwMode="auto">
          <a:xfrm>
            <a:off x="323528" y="2428870"/>
            <a:ext cx="407196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439016"/>
            <a:ext cx="4418790" cy="32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2339752" y="5829267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23,52 км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46581266"/>
              </p:ext>
            </p:extLst>
          </p:nvPr>
        </p:nvGraphicFramePr>
        <p:xfrm>
          <a:off x="1907706" y="836712"/>
          <a:ext cx="5744381" cy="1121664"/>
        </p:xfrm>
        <a:graphic>
          <a:graphicData uri="http://schemas.openxmlformats.org/drawingml/2006/table">
            <a:tbl>
              <a:tblPr/>
              <a:tblGrid>
                <a:gridCol w="2462806"/>
                <a:gridCol w="1726605"/>
                <a:gridCol w="1554970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«ДСК»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251,804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03.08.2018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31.10.2018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098996" y="95229"/>
            <a:ext cx="7937500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АВТОДОРОГА «МОСКВА - САНКТ-ПЕТЕРБУРГ» - РАЕК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A88000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30</a:t>
            </a:fld>
            <a:endPara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ska\Desktop\Калининский район\IMG_20180829_1227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0216" y="2276874"/>
            <a:ext cx="4286280" cy="3214711"/>
          </a:xfrm>
          <a:prstGeom prst="rect">
            <a:avLst/>
          </a:prstGeom>
          <a:noFill/>
        </p:spPr>
      </p:pic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6025840" y="1809739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1919674" y="1809739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293" y="2276874"/>
            <a:ext cx="4286715" cy="321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627784" y="5541235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3,5 км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22174564"/>
              </p:ext>
            </p:extLst>
          </p:nvPr>
        </p:nvGraphicFramePr>
        <p:xfrm>
          <a:off x="1691680" y="740701"/>
          <a:ext cx="6315544" cy="1121664"/>
        </p:xfrm>
        <a:graphic>
          <a:graphicData uri="http://schemas.openxmlformats.org/drawingml/2006/table">
            <a:tbl>
              <a:tblPr/>
              <a:tblGrid>
                <a:gridCol w="2787152"/>
                <a:gridCol w="1800200"/>
                <a:gridCol w="172819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ГУП «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Торжокское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ДРСУ»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25,317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10.07.2018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31.10.2018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000100" y="-22"/>
            <a:ext cx="7937500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МОСТ ЧЕРЕЗ РЕКУ ПЕСКА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0,75 КМ (С ПОДХОДАМИ)</a:t>
            </a:r>
            <a:endParaRPr kumimoji="0" lang="ru-RU" sz="2000" b="0" u="none" strike="noStrike" kern="1200" cap="none" spc="0" normalizeH="0" baseline="0" noProof="0" dirty="0">
              <a:ln>
                <a:noFill/>
              </a:ln>
              <a:solidFill>
                <a:srgbClr val="A88000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31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\\dtdf-2008\DiskH\ПРЕСС-СЛУЖБА\Фотографии для презентации Лойка, Осуга, Песка\Песка\IMG_76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924944"/>
            <a:ext cx="4283968" cy="3212976"/>
          </a:xfrm>
          <a:prstGeom prst="rect">
            <a:avLst/>
          </a:prstGeom>
          <a:noFill/>
        </p:spPr>
      </p:pic>
      <p:pic>
        <p:nvPicPr>
          <p:cNvPr id="1028" name="Picture 4" descr="\\dtdf-2008\DiskH\ПРЕСС-СЛУЖБА\Фотографии для презентации Лойка, Осуга, Песка\Песка\До\P11402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008" y="2952747"/>
            <a:ext cx="4272000" cy="3204000"/>
          </a:xfrm>
          <a:prstGeom prst="rect">
            <a:avLst/>
          </a:prstGeom>
          <a:noFill/>
        </p:spPr>
      </p:pic>
      <p:sp>
        <p:nvSpPr>
          <p:cNvPr id="14" name="Содержимое 2"/>
          <p:cNvSpPr txBox="1">
            <a:spLocks/>
          </p:cNvSpPr>
          <p:nvPr/>
        </p:nvSpPr>
        <p:spPr bwMode="auto">
          <a:xfrm>
            <a:off x="5724128" y="2476495"/>
            <a:ext cx="237626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реконструкции</a:t>
            </a: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 bwMode="auto">
          <a:xfrm>
            <a:off x="1475656" y="2476495"/>
            <a:ext cx="216024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реконструкции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70018171"/>
              </p:ext>
            </p:extLst>
          </p:nvPr>
        </p:nvGraphicFramePr>
        <p:xfrm>
          <a:off x="2483768" y="1124746"/>
          <a:ext cx="4850416" cy="1379601"/>
        </p:xfrm>
        <a:graphic>
          <a:graphicData uri="http://schemas.openxmlformats.org/drawingml/2006/table">
            <a:tbl>
              <a:tblPr/>
              <a:tblGrid>
                <a:gridCol w="2114112"/>
                <a:gridCol w="1377826"/>
                <a:gridCol w="1358478"/>
              </a:tblGrid>
              <a:tr h="818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по 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СК «ВИТ»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59,5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28.11.2017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30.09.2018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000100" y="-22"/>
            <a:ext cx="7937500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МОСТ ЧЕРЕЗ РЕКУ ОСУГА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0,27 КМ (С ПОДХОДАМИ)</a:t>
            </a:r>
            <a:endParaRPr kumimoji="0" lang="ru-RU" sz="2000" b="0" u="none" strike="noStrike" kern="1200" cap="none" spc="0" normalizeH="0" baseline="0" noProof="0" dirty="0">
              <a:ln>
                <a:noFill/>
              </a:ln>
              <a:solidFill>
                <a:srgbClr val="A88000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32</a:t>
            </a:fld>
            <a:endPara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\\dtdf-2008\DiskH\ПРЕСС-СЛУЖБА\Фотографии для презентации Лойка, Осуга, Песка\Осуга\P12807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1700" y="2781288"/>
            <a:ext cx="3766764" cy="3240000"/>
          </a:xfrm>
          <a:prstGeom prst="rect">
            <a:avLst/>
          </a:prstGeom>
          <a:noFill/>
        </p:spPr>
      </p:pic>
      <p:pic>
        <p:nvPicPr>
          <p:cNvPr id="2052" name="Picture 4" descr="\\dtdf-2008\DiskH\ПРЕСС-СЛУЖБА\Фотографии для презентации Лойка, Осуга, Песка\осуга до\IMG_20171222_094237.jpg"/>
          <p:cNvPicPr>
            <a:picLocks noChangeAspect="1" noChangeArrowheads="1"/>
          </p:cNvPicPr>
          <p:nvPr/>
        </p:nvPicPr>
        <p:blipFill>
          <a:blip r:embed="rId4" cstate="print"/>
          <a:srcRect r="11413"/>
          <a:stretch>
            <a:fillRect/>
          </a:stretch>
        </p:blipFill>
        <p:spPr bwMode="auto">
          <a:xfrm>
            <a:off x="728584" y="2781288"/>
            <a:ext cx="4059440" cy="3240000"/>
          </a:xfrm>
          <a:prstGeom prst="rect">
            <a:avLst/>
          </a:prstGeom>
          <a:noFill/>
        </p:spPr>
      </p:pic>
      <p:sp>
        <p:nvSpPr>
          <p:cNvPr id="14" name="Содержимое 2"/>
          <p:cNvSpPr txBox="1">
            <a:spLocks/>
          </p:cNvSpPr>
          <p:nvPr/>
        </p:nvSpPr>
        <p:spPr bwMode="auto">
          <a:xfrm>
            <a:off x="6169856" y="2333619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 bwMode="auto">
          <a:xfrm>
            <a:off x="2279714" y="2381243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5958837"/>
              </p:ext>
            </p:extLst>
          </p:nvPr>
        </p:nvGraphicFramePr>
        <p:xfrm>
          <a:off x="2267744" y="1028733"/>
          <a:ext cx="5184576" cy="1402080"/>
        </p:xfrm>
        <a:graphic>
          <a:graphicData uri="http://schemas.openxmlformats.org/drawingml/2006/table">
            <a:tbl>
              <a:tblPr/>
              <a:tblGrid>
                <a:gridCol w="2520280"/>
                <a:gridCol w="1296144"/>
                <a:gridCol w="1368152"/>
              </a:tblGrid>
              <a:tr h="8412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по 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СК «Строй-Импульс»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83,12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27.11.2017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30.11.2018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115616" y="-22"/>
            <a:ext cx="7937500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МОСТ ЧЕРЕЗ РЕКУ ЛОЙКА</a:t>
            </a:r>
          </a:p>
          <a:p>
            <a:pPr algn="ctr">
              <a:spcBef>
                <a:spcPct val="0"/>
              </a:spcBef>
              <a:defRPr/>
            </a:pPr>
            <a:r>
              <a:rPr kumimoji="0" lang="ru-RU" sz="2000" b="1" u="none" strike="noStrike" kern="1200" cap="none" spc="0" normalizeH="0" baseline="0" dirty="0" smtClean="0">
                <a:ln>
                  <a:noFill/>
                </a:ln>
                <a:solidFill>
                  <a:srgbClr val="A88000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0,6 КМ (С ПОДХОДАМИ)</a:t>
            </a:r>
            <a:endParaRPr kumimoji="0" lang="ru-RU" sz="2000" b="0" u="none" strike="noStrike" kern="1200" cap="none" spc="0" normalizeH="0" baseline="0" noProof="0" dirty="0">
              <a:ln>
                <a:noFill/>
              </a:ln>
              <a:solidFill>
                <a:srgbClr val="A88000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33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\\dtdf-2008\DiskH\ПРЕСС-СЛУЖБА\Фотографии для презентации Лойка, Осуга, Песка\Фото лойка для презентации\P12802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3190" y="2857520"/>
            <a:ext cx="3593306" cy="3429000"/>
          </a:xfrm>
          <a:prstGeom prst="rect">
            <a:avLst/>
          </a:prstGeom>
          <a:noFill/>
        </p:spPr>
      </p:pic>
      <p:pic>
        <p:nvPicPr>
          <p:cNvPr id="3076" name="Picture 4" descr="\\dtdf-2008\DiskH\ПРЕСС-СЛУЖБА\Фотографии для презентации Лойка, Осуга, Песка\ЛОЙКА до\20161128_1421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866520"/>
            <a:ext cx="4935135" cy="3420000"/>
          </a:xfrm>
          <a:prstGeom prst="rect">
            <a:avLst/>
          </a:prstGeom>
          <a:noFill/>
        </p:spPr>
      </p:pic>
      <p:sp>
        <p:nvSpPr>
          <p:cNvPr id="14" name="Содержимое 2"/>
          <p:cNvSpPr txBox="1">
            <a:spLocks/>
          </p:cNvSpPr>
          <p:nvPr/>
        </p:nvSpPr>
        <p:spPr bwMode="auto">
          <a:xfrm>
            <a:off x="6156176" y="2352302"/>
            <a:ext cx="237626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реконструкции</a:t>
            </a: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 bwMode="auto">
          <a:xfrm>
            <a:off x="2123728" y="2352302"/>
            <a:ext cx="216024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реконструкции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43247670"/>
              </p:ext>
            </p:extLst>
          </p:nvPr>
        </p:nvGraphicFramePr>
        <p:xfrm>
          <a:off x="2267744" y="1028733"/>
          <a:ext cx="5184576" cy="1402080"/>
        </p:xfrm>
        <a:graphic>
          <a:graphicData uri="http://schemas.openxmlformats.org/drawingml/2006/table">
            <a:tbl>
              <a:tblPr/>
              <a:tblGrid>
                <a:gridCol w="2520280"/>
                <a:gridCol w="1296144"/>
                <a:gridCol w="1368152"/>
              </a:tblGrid>
              <a:tr h="8412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по 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«ТВ-Регион»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66,6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21.11.2016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30.09.2017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34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20"/>
          <p:cNvSpPr txBox="1">
            <a:spLocks/>
          </p:cNvSpPr>
          <p:nvPr/>
        </p:nvSpPr>
        <p:spPr>
          <a:xfrm>
            <a:off x="1000125" y="214271"/>
            <a:ext cx="8143875" cy="91047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РЕКОНСТРУКЦИЯ АВТОМОБИЛЬНОЙ ДОРОГИ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ПОДЪЕЗД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 ПОС. ШОША» (3 ЭТАП)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5"/>
            <a:ext cx="756000" cy="938483"/>
          </a:xfrm>
          <a:prstGeom prst="rect">
            <a:avLst/>
          </a:prstGeom>
          <a:noFill/>
        </p:spPr>
      </p:pic>
      <p:pic>
        <p:nvPicPr>
          <p:cNvPr id="1026" name="Picture 2" descr="D:\ДОКУМЕНТЫ\Климова\Новости\2018\сентябрь\шоша фото\12.jpg"/>
          <p:cNvPicPr>
            <a:picLocks noChangeAspect="1" noChangeArrowheads="1"/>
          </p:cNvPicPr>
          <p:nvPr/>
        </p:nvPicPr>
        <p:blipFill>
          <a:blip r:embed="rId3" cstate="print"/>
          <a:srcRect l="9815"/>
          <a:stretch>
            <a:fillRect/>
          </a:stretch>
        </p:blipFill>
        <p:spPr bwMode="auto">
          <a:xfrm>
            <a:off x="1187624" y="3044957"/>
            <a:ext cx="3308326" cy="3310000"/>
          </a:xfrm>
          <a:prstGeom prst="rect">
            <a:avLst/>
          </a:prstGeom>
          <a:noFill/>
        </p:spPr>
      </p:pic>
      <p:pic>
        <p:nvPicPr>
          <p:cNvPr id="1027" name="Picture 3" descr="D:\ДОКУМЕНТЫ\Климова\Новости\2018\сентябрь\шоша фото\DSC_9687.JPG"/>
          <p:cNvPicPr>
            <a:picLocks noChangeAspect="1" noChangeArrowheads="1"/>
          </p:cNvPicPr>
          <p:nvPr/>
        </p:nvPicPr>
        <p:blipFill>
          <a:blip r:embed="rId4" cstate="print"/>
          <a:srcRect l="7843"/>
          <a:stretch>
            <a:fillRect/>
          </a:stretch>
        </p:blipFill>
        <p:spPr bwMode="auto">
          <a:xfrm>
            <a:off x="5004048" y="3044957"/>
            <a:ext cx="3384376" cy="3314584"/>
          </a:xfrm>
          <a:prstGeom prst="rect">
            <a:avLst/>
          </a:prstGeom>
          <a:noFill/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5958837"/>
              </p:ext>
            </p:extLst>
          </p:nvPr>
        </p:nvGraphicFramePr>
        <p:xfrm>
          <a:off x="2195736" y="980728"/>
          <a:ext cx="5472608" cy="1940433"/>
        </p:xfrm>
        <a:graphic>
          <a:graphicData uri="http://schemas.openxmlformats.org/drawingml/2006/table">
            <a:tbl>
              <a:tblPr/>
              <a:tblGrid>
                <a:gridCol w="1695889"/>
                <a:gridCol w="1695889"/>
                <a:gridCol w="1072718"/>
                <a:gridCol w="1008112"/>
              </a:tblGrid>
              <a:tr h="8412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Протяженность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по 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АО «ДРСУ»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314,663 </a:t>
                      </a:r>
                      <a:endParaRPr lang="ru-RU" sz="16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0,732 км / 88,38 п.м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13.06.2017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31.10.2018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043608" y="95229"/>
            <a:ext cx="7776864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АВТОДОРОГА «КРАСНОМАЙСКИЙ-ФИРОВО»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A88000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4</a:t>
            </a:fld>
            <a:endPara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 bwMode="auto">
          <a:xfrm>
            <a:off x="1763688" y="1714490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 bwMode="auto">
          <a:xfrm>
            <a:off x="6097848" y="1714490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17578" t="24375" r="52735" b="38125"/>
          <a:stretch>
            <a:fillRect/>
          </a:stretch>
        </p:blipFill>
        <p:spPr bwMode="auto">
          <a:xfrm>
            <a:off x="357158" y="2189726"/>
            <a:ext cx="4214842" cy="3327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195736" y="5637245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10,0 км</a:t>
            </a:r>
          </a:p>
        </p:txBody>
      </p:sp>
      <p:pic>
        <p:nvPicPr>
          <p:cNvPr id="2050" name="Picture 2" descr="G:\ПРОИЗВОДСТВЕННЫЙ ОТДЕЛ\Шепелев\ПОХОЖИЕ\IMG_20181017_120428_HD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205216"/>
            <a:ext cx="4416000" cy="3312000"/>
          </a:xfrm>
          <a:prstGeom prst="rect">
            <a:avLst/>
          </a:prstGeom>
          <a:noFill/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98570257"/>
              </p:ext>
            </p:extLst>
          </p:nvPr>
        </p:nvGraphicFramePr>
        <p:xfrm>
          <a:off x="2195739" y="644691"/>
          <a:ext cx="5744381" cy="1121664"/>
        </p:xfrm>
        <a:graphic>
          <a:graphicData uri="http://schemas.openxmlformats.org/drawingml/2006/table">
            <a:tbl>
              <a:tblPr/>
              <a:tblGrid>
                <a:gridCol w="2462806"/>
                <a:gridCol w="1726605"/>
                <a:gridCol w="1554970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АО «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Евродорстрой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75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,336</a:t>
                      </a:r>
                      <a:endParaRPr lang="ru-RU" sz="16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08.10.2018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30.11.2018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007096" y="23771"/>
            <a:ext cx="8136904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АВТОДОРОГА «ЗАПАДНАЯ ДВИНА – ЖАРКОВСКИЙ»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A88000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5</a:t>
            </a:fld>
            <a:endPara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ПРОИЗВОДСТВЕННЫЙ ОТДЕЛ\!!!ФОТО ПО ОБЪЕКТАМ\Жарковский\20181022_153910.jpg"/>
          <p:cNvPicPr>
            <a:picLocks noChangeAspect="1" noChangeArrowheads="1"/>
          </p:cNvPicPr>
          <p:nvPr/>
        </p:nvPicPr>
        <p:blipFill>
          <a:blip r:embed="rId3" cstate="print"/>
          <a:srcRect t="11760" r="19644" b="41203"/>
          <a:stretch>
            <a:fillRect/>
          </a:stretch>
        </p:blipFill>
        <p:spPr bwMode="auto">
          <a:xfrm>
            <a:off x="4788024" y="2085356"/>
            <a:ext cx="4289626" cy="3348000"/>
          </a:xfrm>
          <a:prstGeom prst="rect">
            <a:avLst/>
          </a:prstGeom>
          <a:noFill/>
        </p:spPr>
      </p:pic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6097848" y="1619239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 bwMode="auto">
          <a:xfrm>
            <a:off x="2143108" y="1628802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17578" t="16250" r="58594" b="52500"/>
          <a:stretch>
            <a:fillRect/>
          </a:stretch>
        </p:blipFill>
        <p:spPr bwMode="auto">
          <a:xfrm>
            <a:off x="642910" y="2057429"/>
            <a:ext cx="4096255" cy="335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2339752" y="5637245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9,3 км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63231112"/>
              </p:ext>
            </p:extLst>
          </p:nvPr>
        </p:nvGraphicFramePr>
        <p:xfrm>
          <a:off x="1907706" y="548680"/>
          <a:ext cx="5744381" cy="1121664"/>
        </p:xfrm>
        <a:graphic>
          <a:graphicData uri="http://schemas.openxmlformats.org/drawingml/2006/table">
            <a:tbl>
              <a:tblPr/>
              <a:tblGrid>
                <a:gridCol w="2462806"/>
                <a:gridCol w="1726605"/>
                <a:gridCol w="1554970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«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Дорсервис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66,754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03.07.2018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31.10.2018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971600" y="-22"/>
            <a:ext cx="8136904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АВТОДОРОГА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«КИМРЫ – ГРАНИЦА МОСКОВСКОЙ ОБЛАСТИ»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A88000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6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IMG_20181016_1144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6" y="2416897"/>
            <a:ext cx="4175997" cy="3132000"/>
          </a:xfrm>
          <a:prstGeom prst="rect">
            <a:avLst/>
          </a:prstGeom>
        </p:spPr>
      </p:pic>
      <p:sp>
        <p:nvSpPr>
          <p:cNvPr id="14" name="Содержимое 2"/>
          <p:cNvSpPr txBox="1">
            <a:spLocks/>
          </p:cNvSpPr>
          <p:nvPr/>
        </p:nvSpPr>
        <p:spPr bwMode="auto">
          <a:xfrm>
            <a:off x="6072198" y="2000242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 bwMode="auto">
          <a:xfrm>
            <a:off x="2071670" y="1988842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416897"/>
            <a:ext cx="4176000" cy="31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2411760" y="5733256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9,3 км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374319"/>
              </p:ext>
            </p:extLst>
          </p:nvPr>
        </p:nvGraphicFramePr>
        <p:xfrm>
          <a:off x="1907706" y="932723"/>
          <a:ext cx="5744381" cy="1121664"/>
        </p:xfrm>
        <a:graphic>
          <a:graphicData uri="http://schemas.openxmlformats.org/drawingml/2006/table">
            <a:tbl>
              <a:tblPr/>
              <a:tblGrid>
                <a:gridCol w="2462806"/>
                <a:gridCol w="1726605"/>
                <a:gridCol w="1554970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ГУП «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Калязинское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ДРСУ»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68,564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10.07.2018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31.10.2018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007096" y="2"/>
            <a:ext cx="8136904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6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АВТОДОРОГА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16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«СТАРИЦА-СТЕПУРИНО-СИДОРОВО-ГРАНИЦА МОСКОВСКОЙ ОБЛАСТИ»</a:t>
            </a: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srgbClr val="A88000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7</a:t>
            </a:fld>
            <a:endPara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 bwMode="auto">
          <a:xfrm>
            <a:off x="6072198" y="1904991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 bwMode="auto">
          <a:xfrm>
            <a:off x="2071670" y="1904991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pic>
        <p:nvPicPr>
          <p:cNvPr id="12" name="Рисунок 11" descr="старица степурино сидоров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361443"/>
            <a:ext cx="4416000" cy="3312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23437" t="22500" r="43359" b="36250"/>
          <a:stretch>
            <a:fillRect/>
          </a:stretch>
        </p:blipFill>
        <p:spPr bwMode="auto">
          <a:xfrm>
            <a:off x="357159" y="2361443"/>
            <a:ext cx="4265455" cy="33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2771800" y="5829267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5,3 км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83966091"/>
              </p:ext>
            </p:extLst>
          </p:nvPr>
        </p:nvGraphicFramePr>
        <p:xfrm>
          <a:off x="1979713" y="836712"/>
          <a:ext cx="5744381" cy="1121664"/>
        </p:xfrm>
        <a:graphic>
          <a:graphicData uri="http://schemas.openxmlformats.org/drawingml/2006/table">
            <a:tbl>
              <a:tblPr/>
              <a:tblGrid>
                <a:gridCol w="2462806"/>
                <a:gridCol w="1726605"/>
                <a:gridCol w="1554970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АО «ДРСУ»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39,165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10.07.2018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31.10.2018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1000100" y="23771"/>
            <a:ext cx="7937500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АВТОДОРОГА «ТВЕРЬ-ТУРГИНОВО»</a:t>
            </a: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8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5953832" y="1809739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1763688" y="1857366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pic>
        <p:nvPicPr>
          <p:cNvPr id="15" name="Рисунок 14" descr="IMG_20181022_1653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5013" y="2313232"/>
            <a:ext cx="4319999" cy="3240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14453" t="19375" r="60156" b="49375"/>
          <a:stretch>
            <a:fillRect/>
          </a:stretch>
        </p:blipFill>
        <p:spPr bwMode="auto">
          <a:xfrm>
            <a:off x="285722" y="2313232"/>
            <a:ext cx="4211999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2483768" y="5733256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0,4 км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30856103"/>
              </p:ext>
            </p:extLst>
          </p:nvPr>
        </p:nvGraphicFramePr>
        <p:xfrm>
          <a:off x="1619672" y="644691"/>
          <a:ext cx="6315544" cy="1121664"/>
        </p:xfrm>
        <a:graphic>
          <a:graphicData uri="http://schemas.openxmlformats.org/drawingml/2006/table">
            <a:tbl>
              <a:tblPr/>
              <a:tblGrid>
                <a:gridCol w="2787152"/>
                <a:gridCol w="1800200"/>
                <a:gridCol w="172819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«Тверская Магистраль»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r>
                        <a:rPr lang="ru-RU" sz="16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,914</a:t>
                      </a:r>
                      <a:endParaRPr lang="ru-RU" sz="1600" b="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03.09.2018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31.10.2018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0"/>
          <p:cNvSpPr txBox="1">
            <a:spLocks/>
          </p:cNvSpPr>
          <p:nvPr/>
        </p:nvSpPr>
        <p:spPr>
          <a:xfrm>
            <a:off x="899592" y="-22"/>
            <a:ext cx="7776864" cy="642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noProof="0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АВТОДОРОГА «КИМРЫ-КЛЕТИНО-ДУБНА»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A88000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5005"/>
          <a:stretch>
            <a:fillRect/>
          </a:stretch>
        </p:blipFill>
        <p:spPr bwMode="auto">
          <a:xfrm>
            <a:off x="244015" y="135577"/>
            <a:ext cx="756000" cy="93848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6DBC4E-1707-4400-9B20-679FCF930A10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9</a:t>
            </a:fld>
            <a:endPara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5940152" y="1916832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 bwMode="auto">
          <a:xfrm>
            <a:off x="1763688" y="1916832"/>
            <a:ext cx="15001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pic>
        <p:nvPicPr>
          <p:cNvPr id="9219" name="Picture 3" descr="\\dtdf-2008\DiskH\ПРОИЗВОДСТВЕННЫЙ ОТДЕЛ\Пономарев\IMG_20180723_113714.jpg"/>
          <p:cNvPicPr>
            <a:picLocks noChangeAspect="1" noChangeArrowheads="1"/>
          </p:cNvPicPr>
          <p:nvPr/>
        </p:nvPicPr>
        <p:blipFill>
          <a:blip r:embed="rId3" cstate="print"/>
          <a:srcRect l="10697" t="23077" r="41166" b="6410"/>
          <a:stretch>
            <a:fillRect/>
          </a:stretch>
        </p:blipFill>
        <p:spPr bwMode="auto">
          <a:xfrm>
            <a:off x="467544" y="2272881"/>
            <a:ext cx="4074888" cy="3357587"/>
          </a:xfrm>
          <a:prstGeom prst="rect">
            <a:avLst/>
          </a:prstGeom>
          <a:noFill/>
        </p:spPr>
      </p:pic>
      <p:pic>
        <p:nvPicPr>
          <p:cNvPr id="1026" name="Picture 2" descr="\\dtdf-2008\DiskH\ПРЕСС-СЛУЖБА\кимры клетино дуб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72881"/>
            <a:ext cx="4464000" cy="33480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483768" y="5829267"/>
            <a:ext cx="42484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9,6 км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72015163"/>
              </p:ext>
            </p:extLst>
          </p:nvPr>
        </p:nvGraphicFramePr>
        <p:xfrm>
          <a:off x="1691680" y="476672"/>
          <a:ext cx="6315544" cy="1402080"/>
        </p:xfrm>
        <a:graphic>
          <a:graphicData uri="http://schemas.openxmlformats.org/drawingml/2006/table">
            <a:tbl>
              <a:tblPr/>
              <a:tblGrid>
                <a:gridCol w="2787152"/>
                <a:gridCol w="1800200"/>
                <a:gridCol w="172819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Подрядчик,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цена контракта, млн.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заключения контракта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контракту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12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«Управление Дорожного Строительства»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137,742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16.07.2018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31.10.2018</a:t>
                      </a:r>
                    </a:p>
                  </a:txBody>
                  <a:tcPr marL="51134" marR="511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5649</TotalTime>
  <Words>1286</Words>
  <Application>Microsoft Office PowerPoint</Application>
  <PresentationFormat>Экран (4:3)</PresentationFormat>
  <Paragraphs>443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АХО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Гудкова Н.В.</dc:creator>
  <cp:lastModifiedBy>Климова Анна Валерьевна</cp:lastModifiedBy>
  <cp:revision>715</cp:revision>
  <dcterms:created xsi:type="dcterms:W3CDTF">2017-10-26T12:25:57Z</dcterms:created>
  <dcterms:modified xsi:type="dcterms:W3CDTF">2019-02-14T09:03:02Z</dcterms:modified>
</cp:coreProperties>
</file>